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3" r:id="rId4"/>
    <p:sldId id="269" r:id="rId5"/>
    <p:sldId id="290" r:id="rId6"/>
    <p:sldId id="272" r:id="rId7"/>
    <p:sldId id="274" r:id="rId8"/>
    <p:sldId id="270" r:id="rId9"/>
    <p:sldId id="280" r:id="rId10"/>
    <p:sldId id="297" r:id="rId11"/>
    <p:sldId id="277" r:id="rId12"/>
    <p:sldId id="298" r:id="rId13"/>
    <p:sldId id="299" r:id="rId14"/>
    <p:sldId id="300" r:id="rId15"/>
    <p:sldId id="301" r:id="rId16"/>
    <p:sldId id="271" r:id="rId17"/>
    <p:sldId id="278" r:id="rId18"/>
    <p:sldId id="306" r:id="rId19"/>
    <p:sldId id="279" r:id="rId20"/>
    <p:sldId id="287" r:id="rId21"/>
    <p:sldId id="289" r:id="rId22"/>
    <p:sldId id="302" r:id="rId23"/>
    <p:sldId id="303" r:id="rId24"/>
    <p:sldId id="305" r:id="rId25"/>
    <p:sldId id="304" r:id="rId26"/>
    <p:sldId id="307" r:id="rId27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00B5E6"/>
    <a:srgbClr val="000000"/>
    <a:srgbClr val="87A152"/>
    <a:srgbClr val="BCB3D1"/>
    <a:srgbClr val="AF8AEA"/>
    <a:srgbClr val="80798F"/>
    <a:srgbClr val="443D51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9" autoAdjust="0"/>
    <p:restoredTop sz="94286" autoAdjust="0"/>
  </p:normalViewPr>
  <p:slideViewPr>
    <p:cSldViewPr>
      <p:cViewPr>
        <p:scale>
          <a:sx n="60" d="100"/>
          <a:sy n="60" d="100"/>
        </p:scale>
        <p:origin x="936" y="53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3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9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9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22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0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51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72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EA91-A4E8-4B6F-A9B4-FB2D2B265E67}" type="datetimeFigureOut">
              <a:rPr lang="fr-FR" smtClean="0"/>
              <a:t>20/07/2015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8337-25E9-4296-9AF2-83EE8D044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3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3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3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43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49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openxmlformats.org/officeDocument/2006/relationships/image" Target="../media/image48.png"/><Relationship Id="rId2" Type="http://schemas.openxmlformats.org/officeDocument/2006/relationships/image" Target="../media/image16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46.png"/><Relationship Id="rId10" Type="http://schemas.openxmlformats.org/officeDocument/2006/relationships/image" Target="../media/image23.png"/><Relationship Id="rId19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53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59.png"/><Relationship Id="rId3" Type="http://schemas.openxmlformats.org/officeDocument/2006/relationships/image" Target="../media/image17.png"/><Relationship Id="rId21" Type="http://schemas.openxmlformats.org/officeDocument/2006/relationships/image" Target="../media/image62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openxmlformats.org/officeDocument/2006/relationships/image" Target="../media/image58.png"/><Relationship Id="rId2" Type="http://schemas.openxmlformats.org/officeDocument/2006/relationships/image" Target="../media/image16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56.png"/><Relationship Id="rId10" Type="http://schemas.openxmlformats.org/officeDocument/2006/relationships/image" Target="../media/image23.png"/><Relationship Id="rId19" Type="http://schemas.openxmlformats.org/officeDocument/2006/relationships/image" Target="../media/image60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image" Target="../media/image2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image" Target="../media/image1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987574"/>
            <a:ext cx="5616624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82" y="2064663"/>
            <a:ext cx="3118654" cy="8671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82" y="1246421"/>
            <a:ext cx="2330804" cy="7188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16" y="2074996"/>
            <a:ext cx="919952" cy="7858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80" y="1220563"/>
            <a:ext cx="950617" cy="7705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8" y="1216374"/>
            <a:ext cx="1226602" cy="8084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64" y="2090330"/>
            <a:ext cx="1318598" cy="7120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29" y="2274319"/>
            <a:ext cx="705296" cy="6538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94" y="1323702"/>
            <a:ext cx="595508" cy="5519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4139952" y="3723878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err="1" smtClean="0"/>
              <a:t>presents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574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3" name="ZoneTexte 32"/>
          <p:cNvSpPr txBox="1"/>
          <p:nvPr/>
        </p:nvSpPr>
        <p:spPr>
          <a:xfrm>
            <a:off x="251520" y="339502"/>
            <a:ext cx="840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Just as physically impairment, the class is determined by the effect on the ability to do the sport. </a:t>
            </a:r>
            <a:endParaRPr lang="en-US" sz="1600" dirty="0"/>
          </a:p>
          <a:p>
            <a:r>
              <a:rPr lang="en-US" sz="1600" dirty="0"/>
              <a:t> </a:t>
            </a:r>
          </a:p>
          <a:p>
            <a:r>
              <a:rPr lang="en-US" sz="1600" dirty="0" smtClean="0"/>
              <a:t>For instance, a tubular vision with normal visual acuity</a:t>
            </a:r>
            <a:endParaRPr lang="en-US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51520" y="417741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ould be an impairment for skiing but an advantage for archery with compound bow </a:t>
            </a:r>
            <a:endParaRPr lang="en-US" sz="16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4"/>
          <a:srcRect r="6276"/>
          <a:stretch/>
        </p:blipFill>
        <p:spPr>
          <a:xfrm>
            <a:off x="2471120" y="1497129"/>
            <a:ext cx="4549152" cy="25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77672"/>
              </p:ext>
            </p:extLst>
          </p:nvPr>
        </p:nvGraphicFramePr>
        <p:xfrm>
          <a:off x="273395" y="627534"/>
          <a:ext cx="8661069" cy="1152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125"/>
                <a:gridCol w="3555389"/>
                <a:gridCol w="4305555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B1</a:t>
                      </a:r>
                      <a:endParaRPr lang="fr-FR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acuity poorer than 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LogMAR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2.60</a:t>
                      </a:r>
                    </a:p>
                    <a:p>
                      <a:pPr algn="ctr"/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51520" y="195486"/>
            <a:ext cx="765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impairments classes based on </a:t>
            </a:r>
            <a:r>
              <a:rPr lang="en-US" b="1" dirty="0" smtClean="0"/>
              <a:t>IBSA* </a:t>
            </a:r>
            <a:r>
              <a:rPr lang="en-US" b="1" dirty="0"/>
              <a:t>Sport Classes</a:t>
            </a: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464023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(*) International Blind Sports 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4"/>
          <a:srcRect l="1949"/>
          <a:stretch/>
        </p:blipFill>
        <p:spPr>
          <a:xfrm>
            <a:off x="2571707" y="1665172"/>
            <a:ext cx="4000586" cy="24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84791"/>
              </p:ext>
            </p:extLst>
          </p:nvPr>
        </p:nvGraphicFramePr>
        <p:xfrm>
          <a:off x="273395" y="627534"/>
          <a:ext cx="8661069" cy="1152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125"/>
                <a:gridCol w="786094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B2</a:t>
                      </a:r>
                      <a:endParaRPr lang="fr-FR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acuity ranging from 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LogMAR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1.50 to 2.60 (inclusive) and/or visual field constricted to a diameter of less than 10 degrees.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51520" y="195486"/>
            <a:ext cx="765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impairments classes based on </a:t>
            </a:r>
            <a:r>
              <a:rPr lang="en-US" b="1" dirty="0" smtClean="0"/>
              <a:t>IBSA* </a:t>
            </a:r>
            <a:r>
              <a:rPr lang="en-US" b="1" dirty="0"/>
              <a:t>Sport Classes</a:t>
            </a: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464023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(*) International Blind Sports 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4"/>
          <a:srcRect t="4784" b="3893"/>
          <a:stretch/>
        </p:blipFill>
        <p:spPr>
          <a:xfrm>
            <a:off x="4678771" y="1779662"/>
            <a:ext cx="4141701" cy="235323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5"/>
          <a:srcRect l="1035" t="1576" r="8333" b="4526"/>
          <a:stretch/>
        </p:blipFill>
        <p:spPr>
          <a:xfrm>
            <a:off x="331378" y="1779662"/>
            <a:ext cx="3952590" cy="23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57302"/>
              </p:ext>
            </p:extLst>
          </p:nvPr>
        </p:nvGraphicFramePr>
        <p:xfrm>
          <a:off x="273395" y="627534"/>
          <a:ext cx="8661069" cy="11654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125"/>
                <a:gridCol w="7860944"/>
              </a:tblGrid>
              <a:tr h="116544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B3</a:t>
                      </a:r>
                      <a:endParaRPr lang="fr-FR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Visual acuity ranging from 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LogMAR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1.40 to 1 (inclusive) and/or visual field constricted to a diameter of less than 40 degrees.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51520" y="195486"/>
            <a:ext cx="765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impairments classes based on </a:t>
            </a:r>
            <a:r>
              <a:rPr lang="en-US" b="1" dirty="0" smtClean="0"/>
              <a:t>IBSA* </a:t>
            </a:r>
            <a:r>
              <a:rPr lang="en-US" b="1" dirty="0"/>
              <a:t>Sport Classes</a:t>
            </a: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464023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(*) International Blind Sports 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680" y="1779662"/>
            <a:ext cx="3903288" cy="234836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5"/>
          <a:srcRect l="2435" t="6930" r="2435" b="6930"/>
          <a:stretch/>
        </p:blipFill>
        <p:spPr>
          <a:xfrm>
            <a:off x="4824307" y="1779663"/>
            <a:ext cx="3877522" cy="23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57302"/>
              </p:ext>
            </p:extLst>
          </p:nvPr>
        </p:nvGraphicFramePr>
        <p:xfrm>
          <a:off x="273395" y="627534"/>
          <a:ext cx="8661069" cy="11654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125"/>
                <a:gridCol w="7860944"/>
              </a:tblGrid>
              <a:tr h="116544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B3</a:t>
                      </a:r>
                      <a:endParaRPr lang="fr-FR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Visual acuity ranging from 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LogMAR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1.40 to 1 (inclusive) and/or visual field constricted to a diameter of less than 40 degrees.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51520" y="195486"/>
            <a:ext cx="765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impairments classes based on </a:t>
            </a:r>
            <a:r>
              <a:rPr lang="en-US" b="1" dirty="0" smtClean="0"/>
              <a:t>IBSA* </a:t>
            </a:r>
            <a:r>
              <a:rPr lang="en-US" b="1" dirty="0"/>
              <a:t>Sport Classes</a:t>
            </a: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464023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(*) International Blind Sports 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4"/>
          <a:srcRect l="4255" r="4255"/>
          <a:stretch/>
        </p:blipFill>
        <p:spPr>
          <a:xfrm>
            <a:off x="2514906" y="1707654"/>
            <a:ext cx="4114188" cy="23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21732"/>
              </p:ext>
            </p:extLst>
          </p:nvPr>
        </p:nvGraphicFramePr>
        <p:xfrm>
          <a:off x="273395" y="627534"/>
          <a:ext cx="8661069" cy="1152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125"/>
                <a:gridCol w="786094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NE</a:t>
                      </a:r>
                      <a:endParaRPr lang="fr-FR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the visual acuity is not enough poor, the archer is considered as NON-ELIGIBLE and cannot compete as Para-Archer.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51520" y="195486"/>
            <a:ext cx="765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impairments classes based on </a:t>
            </a:r>
            <a:r>
              <a:rPr lang="en-US" b="1" dirty="0" smtClean="0"/>
              <a:t>IBSA* </a:t>
            </a:r>
            <a:r>
              <a:rPr lang="en-US" b="1" dirty="0"/>
              <a:t>Sport Classes</a:t>
            </a: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464023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(*) International Blind Sports 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4"/>
          <a:srcRect r="7202"/>
          <a:stretch/>
        </p:blipFill>
        <p:spPr>
          <a:xfrm>
            <a:off x="336695" y="1779662"/>
            <a:ext cx="3962742" cy="238878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5"/>
          <a:srcRect l="1557" r="6276"/>
          <a:stretch/>
        </p:blipFill>
        <p:spPr>
          <a:xfrm>
            <a:off x="4644008" y="1756192"/>
            <a:ext cx="4261120" cy="24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267744" y="1275606"/>
            <a:ext cx="4968552" cy="266429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555776" y="3075806"/>
            <a:ext cx="46584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600" kern="1400" spc="700" dirty="0" smtClean="0">
                <a:solidFill>
                  <a:srgbClr val="0000FF"/>
                </a:solidFill>
                <a:latin typeface="Franklin Gothic Heavy" panose="020B0903020102020204" pitchFamily="34" charset="0"/>
              </a:rPr>
              <a:t>CATEGORIES</a:t>
            </a:r>
            <a:endParaRPr lang="fr-FR" sz="4600" kern="1400" spc="700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591" y="1131591"/>
            <a:ext cx="3888434" cy="25922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67" y="2789494"/>
            <a:ext cx="2373686" cy="15824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5082"/>
            <a:ext cx="2373686" cy="15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7977"/>
              </p:ext>
            </p:extLst>
          </p:nvPr>
        </p:nvGraphicFramePr>
        <p:xfrm>
          <a:off x="395536" y="483518"/>
          <a:ext cx="8208912" cy="41044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4296"/>
                <a:gridCol w="5544616"/>
              </a:tblGrid>
              <a:tr h="2016224">
                <a:tc>
                  <a:txBody>
                    <a:bodyPr/>
                    <a:lstStyle/>
                    <a:p>
                      <a:pPr marL="358775" indent="0"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VI1</a:t>
                      </a:r>
                    </a:p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Visually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Impaired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fr-FR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IBSA</a:t>
                      </a:r>
                    </a:p>
                    <a:p>
                      <a:pPr marL="174625" indent="0" algn="l"/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</a:p>
                    <a:p>
                      <a:pPr marL="174625" indent="0" algn="l"/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B1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358775" indent="0" algn="ctr"/>
                      <a:r>
                        <a:rPr lang="fr-FR" sz="2800" b="1" dirty="0" smtClean="0">
                          <a:solidFill>
                            <a:srgbClr val="002060"/>
                          </a:solidFill>
                        </a:rPr>
                        <a:t>VI2/3</a:t>
                      </a:r>
                    </a:p>
                    <a:p>
                      <a:pPr marL="358775" indent="0" algn="ctr"/>
                      <a:r>
                        <a:rPr lang="fr-FR" sz="1400" b="0" dirty="0" err="1" smtClean="0">
                          <a:solidFill>
                            <a:srgbClr val="002060"/>
                          </a:solidFill>
                        </a:rPr>
                        <a:t>Visually</a:t>
                      </a:r>
                      <a:r>
                        <a:rPr lang="fr-FR" sz="14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rgbClr val="002060"/>
                          </a:solidFill>
                        </a:rPr>
                        <a:t>Impaired</a:t>
                      </a:r>
                      <a:r>
                        <a:rPr lang="fr-FR" sz="1400" b="0" dirty="0" smtClean="0">
                          <a:solidFill>
                            <a:srgbClr val="002060"/>
                          </a:solidFill>
                        </a:rPr>
                        <a:t> 2 and 3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IBSA</a:t>
                      </a:r>
                    </a:p>
                    <a:p>
                      <a:pPr marL="174625" indent="0" algn="l"/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</a:p>
                    <a:p>
                      <a:pPr marL="174625" indent="0" algn="l"/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B2</a:t>
                      </a:r>
                    </a:p>
                    <a:p>
                      <a:pPr marL="174625" indent="0" algn="l"/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B3</a:t>
                      </a:r>
                      <a:endParaRPr lang="fr-F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25" y="591630"/>
            <a:ext cx="588268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45" y="555526"/>
            <a:ext cx="436298" cy="100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05523" y="1502663"/>
            <a:ext cx="70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≤ 45 </a:t>
            </a:r>
            <a:r>
              <a:rPr lang="fr-FR" sz="1200" dirty="0" err="1" smtClean="0"/>
              <a:t>lbs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82" y="859107"/>
            <a:ext cx="817402" cy="12085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49" y="1995686"/>
            <a:ext cx="700063" cy="3172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68" y="1347614"/>
            <a:ext cx="498670" cy="1115446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905523" y="3626799"/>
            <a:ext cx="70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≤ 45 </a:t>
            </a:r>
            <a:r>
              <a:rPr lang="fr-FR" sz="1200" dirty="0" err="1" smtClean="0"/>
              <a:t>lbs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97" y="3435846"/>
            <a:ext cx="498670" cy="111544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74" y="355961"/>
            <a:ext cx="369093" cy="121154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9" y="359928"/>
            <a:ext cx="503287" cy="1203598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25" y="2654903"/>
            <a:ext cx="588268" cy="90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45" y="2618799"/>
            <a:ext cx="436298" cy="1008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82" y="2831552"/>
            <a:ext cx="817402" cy="1208587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375357" y="51470"/>
            <a:ext cx="41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Visual impairments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8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pSp>
        <p:nvGrpSpPr>
          <p:cNvPr id="4" name="Groupe 3"/>
          <p:cNvGrpSpPr/>
          <p:nvPr/>
        </p:nvGrpSpPr>
        <p:grpSpPr>
          <a:xfrm>
            <a:off x="6228184" y="996866"/>
            <a:ext cx="986004" cy="677317"/>
            <a:chOff x="3851920" y="1995686"/>
            <a:chExt cx="1584178" cy="108822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2059593"/>
              <a:ext cx="1440160" cy="1024314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4644009" y="1995686"/>
              <a:ext cx="792089" cy="346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pc="600" dirty="0" smtClean="0">
                  <a:latin typeface="Berlin Sans FB" panose="020E0602020502020306" pitchFamily="34" charset="0"/>
                </a:rPr>
                <a:t>I</a:t>
              </a:r>
              <a:r>
                <a:rPr lang="fr-FR" sz="800" spc="300" dirty="0" smtClean="0">
                  <a:latin typeface="Berlin Sans FB" panose="020E0602020502020306" pitchFamily="34" charset="0"/>
                </a:rPr>
                <a:t>PC</a:t>
              </a:r>
              <a:endParaRPr lang="fr-FR" sz="1400" spc="300" dirty="0">
                <a:latin typeface="Berlin Sans FB" panose="020E0602020502020306" pitchFamily="34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37" y="975247"/>
            <a:ext cx="708364" cy="770944"/>
          </a:xfrm>
          <a:prstGeom prst="rect">
            <a:avLst/>
          </a:prstGeom>
        </p:spPr>
      </p:pic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33164"/>
              </p:ext>
            </p:extLst>
          </p:nvPr>
        </p:nvGraphicFramePr>
        <p:xfrm>
          <a:off x="1266321" y="915566"/>
          <a:ext cx="6026797" cy="33843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8285"/>
                <a:gridCol w="2304256"/>
                <a:gridCol w="1152128"/>
                <a:gridCol w="1152128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</a:rPr>
                        <a:t>V.I. 1</a:t>
                      </a:r>
                      <a:endParaRPr lang="fr-FR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Individual Men/Women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Mixed Team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Team Men/Women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20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</a:rPr>
                        <a:t>V.I. 2/3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375357" y="51470"/>
            <a:ext cx="41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Visual impairments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561398" y="58615"/>
            <a:ext cx="41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Official international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267744" y="1275606"/>
            <a:ext cx="4968552" cy="266429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4123260" y="3075806"/>
            <a:ext cx="282500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4600" dirty="0" smtClean="0">
                <a:solidFill>
                  <a:srgbClr val="0000FF"/>
                </a:solidFill>
                <a:latin typeface="Franklin Gothic Heavy" panose="020B0903020102020204" pitchFamily="34" charset="0"/>
              </a:rPr>
              <a:t>ARCHERY</a:t>
            </a:r>
            <a:endParaRPr lang="fr-FR" sz="4600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3075806"/>
            <a:ext cx="1664686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4600">
                <a:solidFill>
                  <a:srgbClr val="0070C0"/>
                </a:solidFill>
                <a:effectLst>
                  <a:outerShdw blurRad="184150" dist="241300" dir="11520000" sx="110000" sy="110000" algn="tr" rotWithShape="0">
                    <a:prstClr val="black">
                      <a:alpha val="18000"/>
                    </a:prstClr>
                  </a:outerShdw>
                </a:effectLst>
                <a:latin typeface="Franklin Gothic Heavy" panose="020B0903020102020204" pitchFamily="34" charset="0"/>
              </a:defRPr>
            </a:lvl1pPr>
          </a:lstStyle>
          <a:p>
            <a:r>
              <a:rPr lang="fr-FR" b="1" spc="-150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</a:rPr>
              <a:t>PARA -</a:t>
            </a:r>
          </a:p>
        </p:txBody>
      </p:sp>
    </p:spTree>
    <p:extLst>
      <p:ext uri="{BB962C8B-B14F-4D97-AF65-F5344CB8AC3E}">
        <p14:creationId xmlns:p14="http://schemas.microsoft.com/office/powerpoint/2010/main" val="26655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267744" y="1275606"/>
            <a:ext cx="4968552" cy="266429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608487" y="3075806"/>
            <a:ext cx="44117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600" spc="460" dirty="0" smtClean="0">
                <a:solidFill>
                  <a:srgbClr val="0000FF"/>
                </a:solidFill>
                <a:latin typeface="Franklin Gothic Heavy" panose="020B0903020102020204" pitchFamily="34" charset="0"/>
              </a:rPr>
              <a:t>CHALLENGES</a:t>
            </a:r>
            <a:endParaRPr lang="fr-FR" sz="4600" spc="460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0" name="ZoneTexte 29"/>
          <p:cNvSpPr txBox="1"/>
          <p:nvPr/>
        </p:nvSpPr>
        <p:spPr>
          <a:xfrm>
            <a:off x="349446" y="195486"/>
            <a:ext cx="844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The Para-Archery Committee is happy to have Visually Impaired Persons as new members of the ARCHERY family.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9446" y="816263"/>
            <a:ext cx="8440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This new membership means new challenges for:</a:t>
            </a:r>
          </a:p>
          <a:p>
            <a:endParaRPr lang="en-US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World Archery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WA Member </a:t>
            </a:r>
            <a:r>
              <a:rPr lang="en-US" sz="1600" dirty="0" smtClean="0"/>
              <a:t>Associations 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O</a:t>
            </a:r>
            <a:r>
              <a:rPr lang="en-US" sz="1600" dirty="0" smtClean="0"/>
              <a:t>rganizers </a:t>
            </a:r>
            <a:r>
              <a:rPr lang="en-US" sz="1600" dirty="0"/>
              <a:t>of international </a:t>
            </a:r>
            <a:r>
              <a:rPr lang="en-US" sz="1600" dirty="0" smtClean="0">
                <a:cs typeface="Arial" panose="020B0604020202020204" pitchFamily="34" charset="0"/>
              </a:rPr>
              <a:t>events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9446" y="2283718"/>
            <a:ext cx="844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To succeed, World Archery is working with the helpful and efficient cooperation of the</a:t>
            </a:r>
          </a:p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International Blind Sports Federation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[International Blind Sports Federation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03" y="3029571"/>
            <a:ext cx="2530914" cy="16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0" name="ZoneTexte 29"/>
          <p:cNvSpPr txBox="1"/>
          <p:nvPr/>
        </p:nvSpPr>
        <p:spPr>
          <a:xfrm>
            <a:off x="349446" y="195486"/>
            <a:ext cx="84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Challenges for World Archery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49309" y="699542"/>
            <a:ext cx="858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clarify the VI classes in the classification handbook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create a master-list of VI archers in the WA data-base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have cooperation with IBSA about knowledge and participation of classifiers</a:t>
            </a:r>
            <a:endParaRPr lang="en-US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49446" y="2211710"/>
            <a:ext cx="84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Challenges for WA member associations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9309" y="2715766"/>
            <a:ext cx="858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promote archery for Visually Impaired persons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have agreements with national associations in charge of VI Sport organizations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contribute to selection and participation of VI archers in International tournaments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4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0" name="ZoneTexte 29"/>
          <p:cNvSpPr txBox="1"/>
          <p:nvPr/>
        </p:nvSpPr>
        <p:spPr>
          <a:xfrm>
            <a:off x="349446" y="195486"/>
            <a:ext cx="84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Challenges for organizers of international events in Para-Archery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49309" y="699542"/>
            <a:ext cx="858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to integrate VI categories like the other categories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to host VI </a:t>
            </a:r>
            <a:r>
              <a:rPr lang="en-US" sz="1600" dirty="0" smtClean="0"/>
              <a:t>classification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49309" y="1384657"/>
            <a:ext cx="858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last point is probably the most difficult because of the following needs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</a:t>
            </a:r>
            <a:r>
              <a:rPr lang="en-US" sz="1600" dirty="0" smtClean="0"/>
              <a:t>pecific rooms (such as an ophthalmologist office)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</a:t>
            </a:r>
            <a:r>
              <a:rPr lang="en-US" sz="1600" dirty="0" smtClean="0"/>
              <a:t>pecific professional equipment </a:t>
            </a:r>
            <a:endParaRPr lang="en-US" sz="1600" dirty="0"/>
          </a:p>
          <a:p>
            <a:endParaRPr lang="en-US" sz="1600" dirty="0" smtClean="0"/>
          </a:p>
        </p:txBody>
      </p:sp>
      <p:grpSp>
        <p:nvGrpSpPr>
          <p:cNvPr id="14" name="Groupe 13"/>
          <p:cNvGrpSpPr/>
          <p:nvPr/>
        </p:nvGrpSpPr>
        <p:grpSpPr>
          <a:xfrm>
            <a:off x="-38842" y="2499742"/>
            <a:ext cx="9256246" cy="1830520"/>
            <a:chOff x="-38842" y="2647959"/>
            <a:chExt cx="9256246" cy="1830520"/>
          </a:xfrm>
        </p:grpSpPr>
        <p:sp>
          <p:nvSpPr>
            <p:cNvPr id="13" name="Rectangle 12"/>
            <p:cNvSpPr/>
            <p:nvPr/>
          </p:nvSpPr>
          <p:spPr>
            <a:xfrm>
              <a:off x="-38842" y="2671606"/>
              <a:ext cx="9217404" cy="1806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47175" y="2656723"/>
              <a:ext cx="1870229" cy="1626909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19754" y="2671833"/>
              <a:ext cx="1681715" cy="69080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96136" y="3434646"/>
              <a:ext cx="1584176" cy="93730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86855" y="2647959"/>
              <a:ext cx="1207336" cy="171604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62617" y="2647960"/>
              <a:ext cx="1723990" cy="172399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446" y="2647960"/>
              <a:ext cx="1366181" cy="172399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59224" y="2647960"/>
              <a:ext cx="1427632" cy="171604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228184" y="3920981"/>
              <a:ext cx="692332" cy="378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0" name="ZoneTexte 29"/>
          <p:cNvSpPr txBox="1"/>
          <p:nvPr/>
        </p:nvSpPr>
        <p:spPr>
          <a:xfrm>
            <a:off x="349446" y="195486"/>
            <a:ext cx="84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VI classification for the World Championships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49309" y="827876"/>
            <a:ext cx="8585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Thanks 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t</a:t>
            </a:r>
            <a:r>
              <a:rPr lang="en-US" sz="1600" dirty="0" smtClean="0"/>
              <a:t>he LOC of the Para World Championships in </a:t>
            </a:r>
            <a:r>
              <a:rPr lang="en-US" sz="1600" dirty="0" err="1" smtClean="0"/>
              <a:t>Donaueschingen</a:t>
            </a:r>
            <a:endParaRPr lang="en-US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t</a:t>
            </a:r>
            <a:r>
              <a:rPr lang="en-US" sz="1600" dirty="0" smtClean="0"/>
              <a:t>he IBSA who had appointed classifiers for the event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t</a:t>
            </a:r>
            <a:r>
              <a:rPr lang="en-US" sz="1600" dirty="0" smtClean="0"/>
              <a:t>he University Ophthalmologist Clinic of Freiburg </a:t>
            </a:r>
            <a:r>
              <a:rPr lang="en-US" sz="1600" dirty="0" err="1" smtClean="0"/>
              <a:t>im</a:t>
            </a:r>
            <a:r>
              <a:rPr lang="en-US" sz="1600" dirty="0" smtClean="0"/>
              <a:t> </a:t>
            </a:r>
            <a:r>
              <a:rPr lang="en-US" sz="1600" dirty="0" err="1" smtClean="0"/>
              <a:t>Breisgau</a:t>
            </a:r>
            <a:r>
              <a:rPr lang="en-US" sz="1600" dirty="0" smtClean="0"/>
              <a:t> who accepted to host the classification session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r>
              <a:rPr lang="en-US" sz="1600" dirty="0" smtClean="0"/>
              <a:t>World Archery will organize the first official classification for VI archers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9309" y="3067095"/>
            <a:ext cx="858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Regarding on the preliminary entries, the number of archers is enough to organize elimination rounds and finals, and titles could be delivered in both VI categories.</a:t>
            </a:r>
          </a:p>
        </p:txBody>
      </p:sp>
    </p:spTree>
    <p:extLst>
      <p:ext uri="{BB962C8B-B14F-4D97-AF65-F5344CB8AC3E}">
        <p14:creationId xmlns:p14="http://schemas.microsoft.com/office/powerpoint/2010/main" val="1391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29" name="ZoneTexte 28"/>
          <p:cNvSpPr txBox="1"/>
          <p:nvPr/>
        </p:nvSpPr>
        <p:spPr>
          <a:xfrm>
            <a:off x="349309" y="699542"/>
            <a:ext cx="8585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behalf of the Para-Archery Committee, </a:t>
            </a:r>
          </a:p>
          <a:p>
            <a:pPr algn="ctr"/>
            <a:r>
              <a:rPr lang="en-US" dirty="0" smtClean="0"/>
              <a:t>I thank you in advance for </a:t>
            </a:r>
          </a:p>
          <a:p>
            <a:pPr algn="ctr"/>
            <a:r>
              <a:rPr lang="en-US" dirty="0" smtClean="0"/>
              <a:t>your willingness to integrate 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b="1" dirty="0" smtClean="0"/>
              <a:t>V</a:t>
            </a:r>
            <a:r>
              <a:rPr lang="en-US" dirty="0" smtClean="0"/>
              <a:t>isually </a:t>
            </a:r>
            <a:r>
              <a:rPr lang="en-US" sz="2800" b="1" dirty="0"/>
              <a:t>I</a:t>
            </a:r>
            <a:r>
              <a:rPr lang="en-US" dirty="0" smtClean="0"/>
              <a:t>mpaired </a:t>
            </a:r>
            <a:r>
              <a:rPr lang="en-US" sz="2800" b="1" dirty="0"/>
              <a:t>P</a:t>
            </a:r>
            <a:r>
              <a:rPr lang="en-US" dirty="0" smtClean="0"/>
              <a:t>ersons in the Archery Family …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349309" y="3075806"/>
            <a:ext cx="858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267744" y="1275606"/>
            <a:ext cx="4968552" cy="266429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4123260" y="3075806"/>
            <a:ext cx="282500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4600" dirty="0" smtClean="0">
                <a:solidFill>
                  <a:srgbClr val="0000FF"/>
                </a:solidFill>
                <a:latin typeface="Franklin Gothic Heavy" panose="020B0903020102020204" pitchFamily="34" charset="0"/>
              </a:rPr>
              <a:t>ARCHERY</a:t>
            </a:r>
            <a:endParaRPr lang="fr-FR" sz="4600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3075806"/>
            <a:ext cx="1664686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4600">
                <a:solidFill>
                  <a:srgbClr val="0070C0"/>
                </a:solidFill>
                <a:effectLst>
                  <a:outerShdw blurRad="184150" dist="241300" dir="11520000" sx="110000" sy="110000" algn="tr" rotWithShape="0">
                    <a:prstClr val="black">
                      <a:alpha val="18000"/>
                    </a:prstClr>
                  </a:outerShdw>
                </a:effectLst>
                <a:latin typeface="Franklin Gothic Heavy" panose="020B0903020102020204" pitchFamily="34" charset="0"/>
              </a:defRPr>
            </a:lvl1pPr>
          </a:lstStyle>
          <a:p>
            <a:r>
              <a:rPr lang="fr-FR" b="1" spc="-150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</a:rPr>
              <a:t>PARA -</a:t>
            </a:r>
          </a:p>
        </p:txBody>
      </p:sp>
    </p:spTree>
    <p:extLst>
      <p:ext uri="{BB962C8B-B14F-4D97-AF65-F5344CB8AC3E}">
        <p14:creationId xmlns:p14="http://schemas.microsoft.com/office/powerpoint/2010/main" val="344006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4123260" y="3075806"/>
            <a:ext cx="28250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600" dirty="0" smtClean="0">
                <a:solidFill>
                  <a:srgbClr val="0000FF"/>
                </a:solidFill>
                <a:effectLst>
                  <a:outerShdw blurRad="184150" dist="241300" dir="11520000" sx="110000" sy="110000" algn="tr" rotWithShape="0">
                    <a:prstClr val="black">
                      <a:alpha val="18000"/>
                    </a:prstClr>
                  </a:outerShdw>
                </a:effectLst>
                <a:latin typeface="Franklin Gothic Heavy" panose="020B0903020102020204" pitchFamily="34" charset="0"/>
              </a:rPr>
              <a:t>ARCHERY</a:t>
            </a:r>
            <a:endParaRPr lang="fr-FR" sz="4600" dirty="0">
              <a:solidFill>
                <a:srgbClr val="0000FF"/>
              </a:solidFill>
              <a:effectLst>
                <a:outerShdw blurRad="184150" dist="241300" dir="11520000" sx="110000" sy="110000" algn="tr" rotWithShape="0">
                  <a:prstClr val="black">
                    <a:alpha val="18000"/>
                  </a:prst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3075806"/>
            <a:ext cx="16646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4600">
                <a:solidFill>
                  <a:srgbClr val="0070C0"/>
                </a:solidFill>
                <a:effectLst>
                  <a:outerShdw blurRad="184150" dist="241300" dir="11520000" sx="110000" sy="110000" algn="tr" rotWithShape="0">
                    <a:prstClr val="black">
                      <a:alpha val="18000"/>
                    </a:prstClr>
                  </a:outerShdw>
                </a:effectLst>
                <a:latin typeface="Franklin Gothic Heavy" panose="020B0903020102020204" pitchFamily="34" charset="0"/>
              </a:defRPr>
            </a:lvl1pPr>
          </a:lstStyle>
          <a:p>
            <a:r>
              <a:rPr lang="fr-FR" b="1" spc="-150" dirty="0">
                <a:solidFill>
                  <a:srgbClr val="0000FF"/>
                </a:solidFill>
                <a:latin typeface="Franklin Gothic Book" panose="020B0503020102020204" pitchFamily="34" charset="0"/>
              </a:rPr>
              <a:t>PARA -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" y="0"/>
            <a:ext cx="9125806" cy="51537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141018"/>
            <a:ext cx="9361042" cy="54255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78" y="294753"/>
            <a:ext cx="2185360" cy="30066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28" y="627534"/>
            <a:ext cx="2849530" cy="42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267744" y="1275606"/>
            <a:ext cx="4968552" cy="266429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483768" y="3075806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600" kern="1100" spc="200" dirty="0" smtClean="0">
                <a:solidFill>
                  <a:srgbClr val="0000FF"/>
                </a:solidFill>
                <a:latin typeface="Franklin Gothic Heavy" panose="020B0903020102020204" pitchFamily="34" charset="0"/>
              </a:rPr>
              <a:t>INTRODUCTION</a:t>
            </a:r>
            <a:endParaRPr lang="fr-FR" sz="4600" kern="1100" spc="200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29" name="ZoneTexte 28"/>
          <p:cNvSpPr txBox="1"/>
          <p:nvPr/>
        </p:nvSpPr>
        <p:spPr>
          <a:xfrm>
            <a:off x="395536" y="843558"/>
            <a:ext cx="638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the kind of impairment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5" y="1297092"/>
            <a:ext cx="834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i</a:t>
            </a:r>
            <a:r>
              <a:rPr lang="en-US" sz="1600" dirty="0" smtClean="0">
                <a:cs typeface="Arial" panose="020B0604020202020204" pitchFamily="34" charset="0"/>
              </a:rPr>
              <a:t>f the impairment affects shooting 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95536" y="1657132"/>
            <a:ext cx="638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h</a:t>
            </a:r>
            <a:r>
              <a:rPr lang="en-US" sz="1600" dirty="0" smtClean="0">
                <a:cs typeface="Arial" panose="020B0604020202020204" pitchFamily="34" charset="0"/>
              </a:rPr>
              <a:t>ow much it affects shooting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9446" y="195486"/>
            <a:ext cx="844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For impaired archers, first of all, we must define: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90578" y="2058983"/>
            <a:ext cx="835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i</a:t>
            </a:r>
            <a:r>
              <a:rPr lang="en-US" sz="1600" dirty="0" smtClean="0">
                <a:cs typeface="Arial" panose="020B0604020202020204" pitchFamily="34" charset="0"/>
              </a:rPr>
              <a:t>f  an  assistive device is </a:t>
            </a:r>
            <a:r>
              <a:rPr lang="en-US" sz="1600" dirty="0">
                <a:cs typeface="Arial" panose="020B0604020202020204" pitchFamily="34" charset="0"/>
              </a:rPr>
              <a:t>n</a:t>
            </a:r>
            <a:r>
              <a:rPr lang="en-US" sz="1600" dirty="0" smtClean="0">
                <a:cs typeface="Arial" panose="020B0604020202020204" pitchFamily="34" charset="0"/>
              </a:rPr>
              <a:t>ecessary to enable the person to shoot. However it must not give an unfair advantage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0578" y="2787774"/>
            <a:ext cx="7995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w</a:t>
            </a:r>
            <a:r>
              <a:rPr lang="en-US" sz="1600" dirty="0" smtClean="0">
                <a:cs typeface="Arial" panose="020B0604020202020204" pitchFamily="34" charset="0"/>
              </a:rPr>
              <a:t>hich impairments can be grouped together</a:t>
            </a:r>
          </a:p>
          <a:p>
            <a:pPr marL="271463" lvl="1" algn="just"/>
            <a:r>
              <a:rPr lang="en-US" sz="1400" i="1" dirty="0" smtClean="0">
                <a:cs typeface="Arial" panose="020B0604020202020204" pitchFamily="34" charset="0"/>
              </a:rPr>
              <a:t>(for instance, could </a:t>
            </a:r>
            <a:r>
              <a:rPr lang="en-US" sz="1400" i="1" dirty="0">
                <a:cs typeface="Arial" panose="020B0604020202020204" pitchFamily="34" charset="0"/>
              </a:rPr>
              <a:t>a </a:t>
            </a:r>
            <a:r>
              <a:rPr lang="en-US" sz="1400" i="1">
                <a:cs typeface="Arial" panose="020B0604020202020204" pitchFamily="34" charset="0"/>
              </a:rPr>
              <a:t>blind </a:t>
            </a:r>
            <a:r>
              <a:rPr lang="en-US" sz="1400" i="1" smtClean="0">
                <a:cs typeface="Arial" panose="020B0604020202020204" pitchFamily="34" charset="0"/>
              </a:rPr>
              <a:t>archer </a:t>
            </a:r>
            <a:r>
              <a:rPr lang="en-US" sz="1400" i="1" dirty="0" smtClean="0">
                <a:cs typeface="Arial" panose="020B0604020202020204" pitchFamily="34" charset="0"/>
              </a:rPr>
              <a:t>compete </a:t>
            </a:r>
            <a:r>
              <a:rPr lang="en-US" sz="1400" i="1" smtClean="0">
                <a:cs typeface="Arial" panose="020B0604020202020204" pitchFamily="34" charset="0"/>
              </a:rPr>
              <a:t>against an archer with no arms </a:t>
            </a:r>
            <a:r>
              <a:rPr lang="en-US" sz="1400" i="1" dirty="0" smtClean="0">
                <a:cs typeface="Arial" panose="020B0604020202020204" pitchFamily="34" charset="0"/>
              </a:rPr>
              <a:t>?)</a:t>
            </a:r>
            <a:endParaRPr lang="en-US" sz="1400" i="1" dirty="0"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49446" y="3723298"/>
            <a:ext cx="242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This is the aim of the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267744" y="3629804"/>
            <a:ext cx="418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CLASSIFICATION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9" grpId="0"/>
      <p:bldP spid="63" grpId="0"/>
      <p:bldP spid="36" grpId="0"/>
      <p:bldP spid="38" grpId="0"/>
      <p:bldP spid="4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 72"/>
          <p:cNvGrpSpPr/>
          <p:nvPr/>
        </p:nvGrpSpPr>
        <p:grpSpPr>
          <a:xfrm>
            <a:off x="3656786" y="1065205"/>
            <a:ext cx="2222911" cy="2222911"/>
            <a:chOff x="2864698" y="1065205"/>
            <a:chExt cx="2222911" cy="2222911"/>
          </a:xfrm>
        </p:grpSpPr>
        <p:sp>
          <p:nvSpPr>
            <p:cNvPr id="6" name="Ellipse 5"/>
            <p:cNvSpPr/>
            <p:nvPr/>
          </p:nvSpPr>
          <p:spPr>
            <a:xfrm>
              <a:off x="2864698" y="1065205"/>
              <a:ext cx="2222911" cy="22229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96" y="1272810"/>
              <a:ext cx="1208586" cy="1713542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29" name="ZoneTexte 28"/>
          <p:cNvSpPr txBox="1"/>
          <p:nvPr/>
        </p:nvSpPr>
        <p:spPr>
          <a:xfrm>
            <a:off x="395536" y="865985"/>
            <a:ext cx="31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gender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6" y="1220327"/>
            <a:ext cx="31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the kind of bow they use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95536" y="1585124"/>
            <a:ext cx="31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age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9446" y="195486"/>
            <a:ext cx="6670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For able bodied archers, people who compete are grouped by:</a:t>
            </a:r>
            <a:endParaRPr lang="en-US" sz="1600" dirty="0">
              <a:cs typeface="Arial" panose="020B0604020202020204" pitchFamily="34" charset="0"/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4809407" y="2415755"/>
            <a:ext cx="2447345" cy="2222911"/>
            <a:chOff x="4017319" y="2415755"/>
            <a:chExt cx="2447345" cy="2222911"/>
          </a:xfrm>
        </p:grpSpPr>
        <p:sp>
          <p:nvSpPr>
            <p:cNvPr id="66" name="Ellipse 65"/>
            <p:cNvSpPr/>
            <p:nvPr/>
          </p:nvSpPr>
          <p:spPr>
            <a:xfrm>
              <a:off x="4017319" y="2415755"/>
              <a:ext cx="2222911" cy="22229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939" y="2629476"/>
              <a:ext cx="1294725" cy="146201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7319" y="2958796"/>
              <a:ext cx="1409570" cy="1307321"/>
            </a:xfrm>
            <a:prstGeom prst="rect">
              <a:avLst/>
            </a:prstGeom>
          </p:spPr>
        </p:pic>
      </p:grpSp>
      <p:grpSp>
        <p:nvGrpSpPr>
          <p:cNvPr id="70" name="Groupe 69"/>
          <p:cNvGrpSpPr/>
          <p:nvPr/>
        </p:nvGrpSpPr>
        <p:grpSpPr>
          <a:xfrm>
            <a:off x="2915816" y="2711806"/>
            <a:ext cx="2222911" cy="2222911"/>
            <a:chOff x="2123728" y="2711806"/>
            <a:chExt cx="2222911" cy="2222911"/>
          </a:xfrm>
        </p:grpSpPr>
        <p:sp>
          <p:nvSpPr>
            <p:cNvPr id="65" name="Ellipse 64"/>
            <p:cNvSpPr/>
            <p:nvPr/>
          </p:nvSpPr>
          <p:spPr>
            <a:xfrm>
              <a:off x="2123728" y="2711806"/>
              <a:ext cx="2222911" cy="22229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075806"/>
              <a:ext cx="1123069" cy="143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9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9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29" name="ZoneTexte 28"/>
          <p:cNvSpPr txBox="1"/>
          <p:nvPr/>
        </p:nvSpPr>
        <p:spPr>
          <a:xfrm>
            <a:off x="395536" y="865985"/>
            <a:ext cx="31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type and level of impairment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6" y="1220327"/>
            <a:ext cx="31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gender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95536" y="1585124"/>
            <a:ext cx="31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anose="020B0604020202020204" pitchFamily="34" charset="0"/>
              </a:rPr>
              <a:t>type of bow they use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9446" y="195486"/>
            <a:ext cx="7462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For impaired archers, people who compete are grouped by:</a:t>
            </a:r>
            <a:endParaRPr lang="en-US" sz="1600" dirty="0"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933265" y="843558"/>
            <a:ext cx="2294919" cy="2222911"/>
            <a:chOff x="2051720" y="2711806"/>
            <a:chExt cx="2294919" cy="2222911"/>
          </a:xfrm>
        </p:grpSpPr>
        <p:sp>
          <p:nvSpPr>
            <p:cNvPr id="65" name="Ellipse 64"/>
            <p:cNvSpPr/>
            <p:nvPr/>
          </p:nvSpPr>
          <p:spPr>
            <a:xfrm>
              <a:off x="2123728" y="2711806"/>
              <a:ext cx="2222911" cy="22229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3278533"/>
              <a:ext cx="1026165" cy="12959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469" y="3565994"/>
              <a:ext cx="935483" cy="10806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2742254"/>
              <a:ext cx="700932" cy="122006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3" name="Groupe 72"/>
          <p:cNvGrpSpPr/>
          <p:nvPr/>
        </p:nvGrpSpPr>
        <p:grpSpPr>
          <a:xfrm>
            <a:off x="5373425" y="2355726"/>
            <a:ext cx="2222911" cy="2222911"/>
            <a:chOff x="2864698" y="1065205"/>
            <a:chExt cx="2222911" cy="2222911"/>
          </a:xfrm>
        </p:grpSpPr>
        <p:sp>
          <p:nvSpPr>
            <p:cNvPr id="6" name="Ellipse 5"/>
            <p:cNvSpPr/>
            <p:nvPr/>
          </p:nvSpPr>
          <p:spPr>
            <a:xfrm>
              <a:off x="2864698" y="1065205"/>
              <a:ext cx="2222911" cy="22229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96" y="1272810"/>
              <a:ext cx="1208586" cy="1713542"/>
            </a:xfrm>
            <a:prstGeom prst="rect">
              <a:avLst/>
            </a:prstGeom>
          </p:spPr>
        </p:pic>
      </p:grpSp>
      <p:grpSp>
        <p:nvGrpSpPr>
          <p:cNvPr id="67" name="Groupe 66"/>
          <p:cNvGrpSpPr/>
          <p:nvPr/>
        </p:nvGrpSpPr>
        <p:grpSpPr>
          <a:xfrm>
            <a:off x="3286120" y="2571750"/>
            <a:ext cx="2447345" cy="2222911"/>
            <a:chOff x="4017319" y="2415755"/>
            <a:chExt cx="2447345" cy="2222911"/>
          </a:xfrm>
        </p:grpSpPr>
        <p:sp>
          <p:nvSpPr>
            <p:cNvPr id="66" name="Ellipse 65"/>
            <p:cNvSpPr/>
            <p:nvPr/>
          </p:nvSpPr>
          <p:spPr>
            <a:xfrm>
              <a:off x="4017319" y="2415755"/>
              <a:ext cx="2222911" cy="22229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939" y="2629476"/>
              <a:ext cx="1294725" cy="146201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7319" y="2958796"/>
              <a:ext cx="1409570" cy="1307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9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9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267744" y="1275606"/>
            <a:ext cx="4968552" cy="2664296"/>
          </a:xfrm>
          <a:prstGeom prst="roundRect">
            <a:avLst>
              <a:gd name="adj" fmla="val 95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563638"/>
            <a:ext cx="1302232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0" y="1565723"/>
            <a:ext cx="1301760" cy="14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5723"/>
            <a:ext cx="1300669" cy="14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555776" y="3075806"/>
            <a:ext cx="43939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600" spc="-150" dirty="0" smtClean="0">
                <a:solidFill>
                  <a:srgbClr val="0000FF"/>
                </a:solidFill>
                <a:latin typeface="Franklin Gothic Heavy" panose="020B0903020102020204" pitchFamily="34" charset="0"/>
              </a:rPr>
              <a:t>CLASSIFICATION</a:t>
            </a:r>
            <a:endParaRPr lang="fr-FR" sz="4600" spc="-150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028384" y="4642098"/>
            <a:ext cx="906080" cy="309746"/>
            <a:chOff x="2627784" y="1563638"/>
            <a:chExt cx="4218448" cy="14420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00" y="1563638"/>
              <a:ext cx="1302232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000" y="1565723"/>
              <a:ext cx="130176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65723"/>
              <a:ext cx="1300669" cy="144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oupe 27"/>
          <p:cNvGrpSpPr/>
          <p:nvPr/>
        </p:nvGrpSpPr>
        <p:grpSpPr>
          <a:xfrm>
            <a:off x="233137" y="4654702"/>
            <a:ext cx="1026423" cy="321674"/>
            <a:chOff x="233137" y="4654702"/>
            <a:chExt cx="1026423" cy="32167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38" y="4806743"/>
              <a:ext cx="162901" cy="139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8" y="4655444"/>
              <a:ext cx="168331" cy="13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9" y="4654702"/>
              <a:ext cx="217201" cy="143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" y="4809459"/>
              <a:ext cx="233491" cy="126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7" y="4842039"/>
              <a:ext cx="124891" cy="115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7" y="4673707"/>
              <a:ext cx="105450" cy="97741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oupe 26"/>
            <p:cNvGrpSpPr/>
            <p:nvPr/>
          </p:nvGrpSpPr>
          <p:grpSpPr>
            <a:xfrm>
              <a:off x="611560" y="4654702"/>
              <a:ext cx="648000" cy="321674"/>
              <a:chOff x="4052182" y="1246421"/>
              <a:chExt cx="3118654" cy="168536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2064663"/>
                <a:ext cx="3118654" cy="86712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182" y="1246421"/>
                <a:ext cx="2330804" cy="71882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3" name="ZoneTexte 32"/>
          <p:cNvSpPr txBox="1"/>
          <p:nvPr/>
        </p:nvSpPr>
        <p:spPr>
          <a:xfrm>
            <a:off x="251520" y="930082"/>
            <a:ext cx="840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Vision </a:t>
            </a:r>
            <a:r>
              <a:rPr lang="en-US" sz="1600" dirty="0"/>
              <a:t>Impairment occurs when there is damage to one or more of the components of the vision system, which can </a:t>
            </a:r>
            <a:r>
              <a:rPr lang="en-US" sz="1600" dirty="0" smtClean="0"/>
              <a:t>include impairment of:</a:t>
            </a:r>
            <a:endParaRPr lang="en-US" sz="1600" dirty="0"/>
          </a:p>
          <a:p>
            <a:r>
              <a:rPr lang="en-US" sz="1600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the </a:t>
            </a:r>
            <a:r>
              <a:rPr lang="en-US" sz="1600" dirty="0"/>
              <a:t>eye structure/receptors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the </a:t>
            </a:r>
            <a:r>
              <a:rPr lang="en-US" sz="1600" dirty="0"/>
              <a:t>optic nerve/optic pathways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the </a:t>
            </a:r>
            <a:r>
              <a:rPr lang="en-US" sz="1600" dirty="0"/>
              <a:t>visual cortex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51520" y="173714"/>
            <a:ext cx="41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Visual impairments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51520" y="303689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determination of visual class </a:t>
            </a:r>
            <a:r>
              <a:rPr lang="en-US" sz="1600" dirty="0" smtClean="0"/>
              <a:t>is </a:t>
            </a:r>
            <a:r>
              <a:rPr lang="en-US" sz="1600" dirty="0"/>
              <a:t>based upon the eye with better visual </a:t>
            </a:r>
            <a:r>
              <a:rPr lang="en-US" sz="1600" dirty="0" smtClean="0"/>
              <a:t>acuity while </a:t>
            </a:r>
            <a:r>
              <a:rPr lang="en-US" sz="1600" dirty="0"/>
              <a:t>wearing best optical correction using spectacles or contact lenses, and/or Visual Fields which include central and peripheral zones.</a:t>
            </a:r>
          </a:p>
        </p:txBody>
      </p:sp>
    </p:spTree>
    <p:extLst>
      <p:ext uri="{BB962C8B-B14F-4D97-AF65-F5344CB8AC3E}">
        <p14:creationId xmlns:p14="http://schemas.microsoft.com/office/powerpoint/2010/main" val="33037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3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9055</TotalTime>
  <Words>761</Words>
  <Application>Microsoft Office PowerPoint</Application>
  <PresentationFormat>Affichage à l'écran (16:9)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Berlin Sans FB</vt:lpstr>
      <vt:lpstr>Calibri</vt:lpstr>
      <vt:lpstr>Courier New</vt:lpstr>
      <vt:lpstr>Franklin Gothic Book</vt:lpstr>
      <vt:lpstr>Franklin Gothic Heavy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</dc:creator>
  <cp:lastModifiedBy>Tir à l'Arc</cp:lastModifiedBy>
  <cp:revision>197</cp:revision>
  <cp:lastPrinted>2014-10-05T14:42:02Z</cp:lastPrinted>
  <dcterms:created xsi:type="dcterms:W3CDTF">2014-08-16T06:46:41Z</dcterms:created>
  <dcterms:modified xsi:type="dcterms:W3CDTF">2015-07-20T21:58:07Z</dcterms:modified>
</cp:coreProperties>
</file>